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300" r:id="rId6"/>
    <p:sldId id="292" r:id="rId7"/>
    <p:sldId id="301" r:id="rId8"/>
    <p:sldId id="278" r:id="rId9"/>
    <p:sldId id="272" r:id="rId10"/>
    <p:sldId id="287" r:id="rId11"/>
    <p:sldId id="285" r:id="rId12"/>
    <p:sldId id="288" r:id="rId13"/>
    <p:sldId id="303" r:id="rId14"/>
    <p:sldId id="296" r:id="rId15"/>
    <p:sldId id="304" r:id="rId16"/>
    <p:sldId id="305" r:id="rId17"/>
    <p:sldId id="30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irkofsky, Scott A" initials="SSA" lastIdx="1" clrIdx="0">
    <p:extLst>
      <p:ext uri="{19B8F6BF-5375-455C-9EA6-DF929625EA0E}">
        <p15:presenceInfo xmlns:p15="http://schemas.microsoft.com/office/powerpoint/2012/main" userId="Schirkofsky, Scott 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A60F-1C79-4AB8-9CB7-1C760998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A3DC2-F727-42DC-95C3-3B7A1325E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AFE7-92D0-40C7-AA09-7D83DE7E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895AD-1F33-4BB2-8776-5C840EF3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1E738-B581-47E1-9C62-A8C72997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2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DC74-EA43-4C74-8B05-CB63E4B6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CCCCB-DA59-476A-BBEF-41A052208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83A49-05E9-491D-93AE-7CDC7DD5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5EEB-80A3-4CB5-B97C-207714C6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2E9E2-18E5-41D8-9742-E19CB050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1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8368B-BD45-488E-905D-BDD38E007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24170-02F1-4A5B-8596-F000713D4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7D320-CC30-4987-9D2E-EE72729F1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8EA94-4B5A-49C6-8176-8669ECAA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790D-CB7A-4E9D-A9CA-E07BC766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2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E9B9-A0EE-424F-BDCC-8A361B10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9E7B-AA47-4167-853F-73FE59CF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2795A-73ED-4C97-AB77-AAB88EA0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BCE7-CC63-45FF-821D-67F538C2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CB2A0-3F83-4493-BF41-AE504646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D1B1-63A6-4C70-A5F1-C0D65B2E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B6276-8DFF-452C-AC8E-6B2D59467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7B1A5-C665-431C-BBC8-3E8DE6B2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56BFF-F348-4BE2-9008-C8D729FD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A07D1-5538-4D71-82CD-EC0F763C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2A60-68EC-4449-ABDC-0475D632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20A88-C22C-4E0D-8165-FC15BF24A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5D73E-5958-4CE3-B52F-5E58FE67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F52B9-9786-412D-A1C5-13C04D46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6291F-7C71-4A8F-873C-82C03F0F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4C9D6-AB25-492D-8F72-A8FF5FC5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1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ABC1-5D5A-41BE-9524-A728503B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0257F-4B77-4FB5-B951-7797F212B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7A5C7-3061-4E4B-BCF3-51036FE0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04195-D176-419E-A4B5-926CD5E26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F2370-EE2D-41A7-9F42-2EF07EA73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CADFB-1FBD-45D2-83B0-09FD40C3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675AC-085D-4103-95AE-780080E0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85BCF-02F2-42DE-96E6-8D70D797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7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14DF-68FA-4A3E-A92B-08A914D8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50AEF-ABE3-42B9-8033-20E6A972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7A5A7-13CE-4F62-9B6F-9015C6C8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D6BBD-5340-47C4-8E68-DCBAD14A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3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39DF2-963C-442E-BC46-B4A5BF30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B3AB2-63BF-41BE-BDE3-DB99561A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A7DA-4656-435B-ACAC-5DFA46D0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8601-7597-4A03-B6AB-50DB8A14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783C-063B-40B2-A1C0-6C16DC24C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EB1F7-DE39-456B-8FFE-E391BB1AD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2F702-2F6A-44F1-A6C5-A9A8AB93E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3E348-D53D-40A1-A208-443DC096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D4935-9FDB-42B3-988E-C214F910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1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130C-073F-4E25-8880-5FCAE2B9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D545A-BA70-4BDC-AEDC-A67BA6C2A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DA1ED-DA32-4144-BF3B-1D6D3A4F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052B4-FBDF-4331-9B20-86F1C921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55DAA-64FA-4360-90B2-9B9A5534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8AE02-41FB-471E-9D3F-1E164C9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0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CCA6A-23C4-4CE6-B306-78B13A26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73D6-C9C0-438E-9CEF-BC142639A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222C-3C57-423B-9B56-D6B7842AA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87BA7-D22F-4ED0-B6AE-B8758CB1FFF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98DFD-F4BC-4022-9DBA-80F7CA43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F3416-0C3C-4116-8A6D-64F9D1D43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F9724-AF48-47BB-B41D-F714F34A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CE88E4-EF6A-4C08-A964-3C2057DB0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r="11861" b="-1"/>
          <a:stretch/>
        </p:blipFill>
        <p:spPr bwMode="auto">
          <a:xfrm>
            <a:off x="4476307" y="595421"/>
            <a:ext cx="7715693" cy="56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EF336-5408-4120-8255-0609E8316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2546823"/>
            <a:ext cx="3948269" cy="2383844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NLP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8B60B-F212-427B-93FE-7CD9A0502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1485718"/>
            <a:ext cx="3745947" cy="1061105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Twitter activity on COVID-19 Vaccines &amp; Therapeutics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31741F7-1921-438E-BDD7-6D3DD5C5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898989"/>
                </a:solidFill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41673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16483B2-E4AB-4B9B-8095-EFDF3771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F6F7DCBC-657D-4A6A-8ECA-E624AA9E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olor">
              <a:extLst>
                <a:ext uri="{FF2B5EF4-FFF2-40B4-BE49-F238E27FC236}">
                  <a16:creationId xmlns:a16="http://schemas.microsoft.com/office/drawing/2014/main" id="{4870CDC1-11AF-44D7-93E6-339AF652F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FAC04EA-9E41-47D0-8124-35A34A839E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3610" y="1847160"/>
            <a:ext cx="4862391" cy="3929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0D206-E33F-4B98-91EA-9716C0C62D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4885" y="1853426"/>
            <a:ext cx="4859870" cy="39296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FC95EB-49E4-4479-8135-45E3F4E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309616" cy="17787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Sentiments</a:t>
            </a:r>
          </a:p>
        </p:txBody>
      </p:sp>
    </p:spTree>
    <p:extLst>
      <p:ext uri="{BB962C8B-B14F-4D97-AF65-F5344CB8AC3E}">
        <p14:creationId xmlns:p14="http://schemas.microsoft.com/office/powerpoint/2010/main" val="394622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49105FA-4D53-4D40-998F-8BE33D5BD0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92172" y="598259"/>
            <a:ext cx="3765327" cy="2814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0CDBF-985B-4108-9903-F0391C314D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2172" y="3464418"/>
            <a:ext cx="3777964" cy="281458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4D3DBD-F515-4E37-BEC3-7077CEB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Subjectivity</a:t>
            </a:r>
          </a:p>
        </p:txBody>
      </p:sp>
      <p:sp>
        <p:nvSpPr>
          <p:cNvPr id="39" name="Footer Placeholder 6">
            <a:extLst>
              <a:ext uri="{FF2B5EF4-FFF2-40B4-BE49-F238E27FC236}">
                <a16:creationId xmlns:a16="http://schemas.microsoft.com/office/drawing/2014/main" id="{DB4C69E9-9BDC-4967-AC8C-70EB78C0287A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128699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1754F9-42BF-4501-8CFF-9CF6748BD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92172" y="598259"/>
            <a:ext cx="3740310" cy="2814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BB543-365D-4910-AC8C-647913459E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2172" y="3464418"/>
            <a:ext cx="3752777" cy="281458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4D3DBD-F515-4E37-BEC3-7077CEB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3018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Sentiment / Subjectivity</a:t>
            </a:r>
          </a:p>
        </p:txBody>
      </p:sp>
      <p:sp>
        <p:nvSpPr>
          <p:cNvPr id="39" name="Footer Placeholder 6">
            <a:extLst>
              <a:ext uri="{FF2B5EF4-FFF2-40B4-BE49-F238E27FC236}">
                <a16:creationId xmlns:a16="http://schemas.microsoft.com/office/drawing/2014/main" id="{A7636680-E04C-40A0-BE56-0FD5670FCA84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409030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D49A2A-7A58-4941-B6AB-4A9B5B24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Unsupervised Machine Learning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3324E37-C8D6-43DB-B4DD-C8A8DCEE0E58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68275F-0107-422A-A47C-8CE7291B63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6803" y="4860969"/>
            <a:ext cx="7425504" cy="716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93E563-9D4D-4AC6-A2AB-2DFD0B1ACC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6803" y="3812005"/>
            <a:ext cx="6904070" cy="900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FA3FB2-9DA8-43C5-B6F3-A70C103EC4AC}"/>
              </a:ext>
            </a:extLst>
          </p:cNvPr>
          <p:cNvSpPr txBox="1"/>
          <p:nvPr/>
        </p:nvSpPr>
        <p:spPr>
          <a:xfrm>
            <a:off x="6153875" y="2414993"/>
            <a:ext cx="469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TextBlob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simple model lookup dictionary.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2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3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3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3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3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3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3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9F5FE01-3754-4861-846D-23634F953062}"/>
              </a:ext>
            </a:extLst>
          </p:cNvPr>
          <p:cNvSpPr txBox="1">
            <a:spLocks/>
          </p:cNvSpPr>
          <p:nvPr/>
        </p:nvSpPr>
        <p:spPr>
          <a:xfrm>
            <a:off x="786384" y="576072"/>
            <a:ext cx="5430250" cy="2751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Linear Support Vector Machine (SVM) Classifier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08818-ED8B-4C74-89F5-A734262AA7C5}"/>
              </a:ext>
            </a:extLst>
          </p:cNvPr>
          <p:cNvSpPr txBox="1"/>
          <p:nvPr/>
        </p:nvSpPr>
        <p:spPr>
          <a:xfrm>
            <a:off x="5654991" y="1809067"/>
            <a:ext cx="4699459" cy="129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rgbClr val="FFFFFF"/>
                </a:solidFill>
                <a:effectLst/>
              </a:rPr>
              <a:t>OneVsRestClassifier</a:t>
            </a:r>
            <a:r>
              <a:rPr lang="en-US" sz="2000" dirty="0">
                <a:solidFill>
                  <a:srgbClr val="FFFFFF"/>
                </a:solidFill>
                <a:effectLst/>
              </a:rPr>
              <a:t> allows me to find the probability distribution of all three classes </a:t>
            </a:r>
            <a:r>
              <a:rPr lang="en-US" sz="2000" dirty="0">
                <a:solidFill>
                  <a:srgbClr val="FFFFFF"/>
                </a:solidFill>
              </a:rPr>
              <a:t>– positive, neutral, and negative.</a:t>
            </a:r>
            <a:r>
              <a:rPr lang="en-US" sz="2000" dirty="0">
                <a:solidFill>
                  <a:schemeClr val="bg1"/>
                </a:solidFill>
                <a:effectLst/>
              </a:rPr>
              <a:t>  </a:t>
            </a:r>
          </a:p>
        </p:txBody>
      </p:sp>
      <p:sp>
        <p:nvSpPr>
          <p:cNvPr id="43" name="Footer Placeholder 6">
            <a:extLst>
              <a:ext uri="{FF2B5EF4-FFF2-40B4-BE49-F238E27FC236}">
                <a16:creationId xmlns:a16="http://schemas.microsoft.com/office/drawing/2014/main" id="{DD6781D8-C5F0-4E5E-8CFC-C9452E26B8F2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C2E0C1-03B1-452C-AF79-0E482EFC5C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1881" y="3570337"/>
            <a:ext cx="9257888" cy="12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D49A2A-7A58-4941-B6AB-4A9B5B24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Supervised Machine Learning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3324E37-C8D6-43DB-B4DD-C8A8DCEE0E58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8D7180-0EAE-4D61-A831-098E5868DF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551" y="3632402"/>
            <a:ext cx="7489774" cy="9799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CE28FB-FA4E-4795-A085-3E68DCB83211}"/>
              </a:ext>
            </a:extLst>
          </p:cNvPr>
          <p:cNvSpPr txBox="1"/>
          <p:nvPr/>
        </p:nvSpPr>
        <p:spPr>
          <a:xfrm>
            <a:off x="2308413" y="4563457"/>
            <a:ext cx="7133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400"/>
              </a:spcBef>
              <a:spcAft>
                <a:spcPts val="0"/>
              </a:spcAft>
            </a:pPr>
            <a:r>
              <a:rPr lang="en-US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Support Vector Machine (SVM) Classifier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F60D1-CE23-4CAD-92F5-D33A5F2ECD45}"/>
              </a:ext>
            </a:extLst>
          </p:cNvPr>
          <p:cNvSpPr txBox="1"/>
          <p:nvPr/>
        </p:nvSpPr>
        <p:spPr>
          <a:xfrm>
            <a:off x="2347127" y="5926569"/>
            <a:ext cx="7131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400"/>
              </a:spcBef>
              <a:spcAft>
                <a:spcPts val="0"/>
              </a:spcAft>
            </a:pPr>
            <a:r>
              <a:rPr lang="en-US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Naïve Bayes &amp; Logical Regression Classification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958A68-AC7F-4939-B095-14A881BAC6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33408" y="5117774"/>
            <a:ext cx="6765317" cy="8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E1CA48D-B2F0-4209-A168-52E3AF719B40}"/>
              </a:ext>
            </a:extLst>
          </p:cNvPr>
          <p:cNvPicPr/>
          <p:nvPr/>
        </p:nvPicPr>
        <p:blipFill rotWithShape="1">
          <a:blip r:embed="rId2"/>
          <a:srcRect r="21294" b="-1"/>
          <a:stretch/>
        </p:blipFill>
        <p:spPr>
          <a:xfrm>
            <a:off x="786384" y="2865102"/>
            <a:ext cx="10893346" cy="2906546"/>
          </a:xfrm>
          <a:prstGeom prst="rect">
            <a:avLst/>
          </a:prstGeom>
        </p:spPr>
      </p:pic>
      <p:grpSp>
        <p:nvGrpSpPr>
          <p:cNvPr id="22" name="Group 3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3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3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3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3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3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9F5FE01-3754-4861-846D-23634F953062}"/>
              </a:ext>
            </a:extLst>
          </p:cNvPr>
          <p:cNvSpPr txBox="1">
            <a:spLocks/>
          </p:cNvSpPr>
          <p:nvPr/>
        </p:nvSpPr>
        <p:spPr>
          <a:xfrm>
            <a:off x="786384" y="576072"/>
            <a:ext cx="5430250" cy="2751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08818-ED8B-4C74-89F5-A734262AA7C5}"/>
              </a:ext>
            </a:extLst>
          </p:cNvPr>
          <p:cNvSpPr txBox="1"/>
          <p:nvPr/>
        </p:nvSpPr>
        <p:spPr>
          <a:xfrm>
            <a:off x="6045455" y="1572904"/>
            <a:ext cx="4699459" cy="1714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/>
              </a:rPr>
              <a:t>Show the means, standard deviation, bag-of-words </a:t>
            </a:r>
            <a:r>
              <a:rPr lang="en-US" dirty="0" err="1">
                <a:solidFill>
                  <a:schemeClr val="bg1"/>
                </a:solidFill>
                <a:effectLst/>
              </a:rPr>
              <a:t>ngram</a:t>
            </a:r>
            <a:r>
              <a:rPr lang="en-US" dirty="0">
                <a:solidFill>
                  <a:schemeClr val="bg1"/>
                </a:solidFill>
                <a:effectLst/>
              </a:rPr>
              <a:t> range, classifier alpha and TF-IDF numbers.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Footer Placeholder 6">
            <a:extLst>
              <a:ext uri="{FF2B5EF4-FFF2-40B4-BE49-F238E27FC236}">
                <a16:creationId xmlns:a16="http://schemas.microsoft.com/office/drawing/2014/main" id="{DD6781D8-C5F0-4E5E-8CFC-C9452E26B8F2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211245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A6C90B-AE2C-4242-8A3E-424CBEE8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2553369"/>
            <a:ext cx="4790168" cy="875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Confusion Matrix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68791-5691-4EAA-9B30-8D97E49D43FE}"/>
              </a:ext>
            </a:extLst>
          </p:cNvPr>
          <p:cNvSpPr txBox="1"/>
          <p:nvPr/>
        </p:nvSpPr>
        <p:spPr>
          <a:xfrm>
            <a:off x="6094474" y="2233927"/>
            <a:ext cx="4601971" cy="105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/>
              </a:rPr>
              <a:t>In the 3x confusion matrix below, the (9, 39, 28) main diagonal provides the correct predictions where the model predictions equal the actual values.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71EF6C-4695-4F13-8262-905960347A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3480" y="3634313"/>
            <a:ext cx="4831794" cy="256156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062E698-2362-482B-B66A-C67A87DE0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7972"/>
              </p:ext>
            </p:extLst>
          </p:nvPr>
        </p:nvGraphicFramePr>
        <p:xfrm>
          <a:off x="6368931" y="3634313"/>
          <a:ext cx="5166361" cy="252174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33453">
                  <a:extLst>
                    <a:ext uri="{9D8B030D-6E8A-4147-A177-3AD203B41FA5}">
                      <a16:colId xmlns:a16="http://schemas.microsoft.com/office/drawing/2014/main" val="1362912814"/>
                    </a:ext>
                  </a:extLst>
                </a:gridCol>
                <a:gridCol w="1227022">
                  <a:extLst>
                    <a:ext uri="{9D8B030D-6E8A-4147-A177-3AD203B41FA5}">
                      <a16:colId xmlns:a16="http://schemas.microsoft.com/office/drawing/2014/main" val="2372373875"/>
                    </a:ext>
                  </a:extLst>
                </a:gridCol>
                <a:gridCol w="1184434">
                  <a:extLst>
                    <a:ext uri="{9D8B030D-6E8A-4147-A177-3AD203B41FA5}">
                      <a16:colId xmlns:a16="http://schemas.microsoft.com/office/drawing/2014/main" val="1657345398"/>
                    </a:ext>
                  </a:extLst>
                </a:gridCol>
                <a:gridCol w="994431">
                  <a:extLst>
                    <a:ext uri="{9D8B030D-6E8A-4147-A177-3AD203B41FA5}">
                      <a16:colId xmlns:a16="http://schemas.microsoft.com/office/drawing/2014/main" val="4016080894"/>
                    </a:ext>
                  </a:extLst>
                </a:gridCol>
                <a:gridCol w="1227021">
                  <a:extLst>
                    <a:ext uri="{9D8B030D-6E8A-4147-A177-3AD203B41FA5}">
                      <a16:colId xmlns:a16="http://schemas.microsoft.com/office/drawing/2014/main" val="3358663200"/>
                    </a:ext>
                  </a:extLst>
                </a:gridCol>
              </a:tblGrid>
              <a:tr h="500432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en-US" sz="33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en-US" sz="33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87476" marR="187476" marT="0" marB="0" anchor="b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Predicted</a:t>
                      </a:r>
                      <a:endParaRPr lang="en-US" sz="33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2905"/>
                  </a:ext>
                </a:extLst>
              </a:tr>
              <a:tr h="500432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en-US" sz="33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en-US" sz="33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Pos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Ntl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Neg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extLst>
                  <a:ext uri="{0D108BD9-81ED-4DB2-BD59-A6C34878D82A}">
                    <a16:rowId xmlns:a16="http://schemas.microsoft.com/office/drawing/2014/main" val="1654044488"/>
                  </a:ext>
                </a:extLst>
              </a:tr>
              <a:tr h="50043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Actual 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vert="vert27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Pos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9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2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4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extLst>
                  <a:ext uri="{0D108BD9-81ED-4DB2-BD59-A6C34878D82A}">
                    <a16:rowId xmlns:a16="http://schemas.microsoft.com/office/drawing/2014/main" val="3701940097"/>
                  </a:ext>
                </a:extLst>
              </a:tr>
              <a:tr h="5004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Ntrl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3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39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22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extLst>
                  <a:ext uri="{0D108BD9-81ED-4DB2-BD59-A6C34878D82A}">
                    <a16:rowId xmlns:a16="http://schemas.microsoft.com/office/drawing/2014/main" val="4280935459"/>
                  </a:ext>
                </a:extLst>
              </a:tr>
              <a:tr h="5004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Neg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2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11</a:t>
                      </a:r>
                      <a:endParaRPr lang="en-US" sz="33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28</a:t>
                      </a:r>
                      <a:endParaRPr lang="en-US" sz="33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7476" marR="187476" marT="0" marB="0" anchor="b"/>
                </a:tc>
                <a:extLst>
                  <a:ext uri="{0D108BD9-81ED-4DB2-BD59-A6C34878D82A}">
                    <a16:rowId xmlns:a16="http://schemas.microsoft.com/office/drawing/2014/main" val="2654960608"/>
                  </a:ext>
                </a:extLst>
              </a:tr>
            </a:tbl>
          </a:graphicData>
        </a:graphic>
      </p:graphicFrame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AE0A945A-E14F-4BA6-B130-09C5841ED141}"/>
              </a:ext>
            </a:extLst>
          </p:cNvPr>
          <p:cNvSpPr txBox="1">
            <a:spLocks/>
          </p:cNvSpPr>
          <p:nvPr/>
        </p:nvSpPr>
        <p:spPr>
          <a:xfrm>
            <a:off x="8395459" y="6156055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140569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1CA8-D557-4EDE-ABD0-039E3024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DFC6-50DD-4588-8595-355F6A2E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3B68219-F58F-4367-BE28-968CFF2F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Scott Schirkofsky | Regis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9B8F4-E7DE-4BA8-96DE-ADFBC46A279C}"/>
              </a:ext>
            </a:extLst>
          </p:cNvPr>
          <p:cNvSpPr txBox="1"/>
          <p:nvPr/>
        </p:nvSpPr>
        <p:spPr>
          <a:xfrm>
            <a:off x="1828801" y="1605519"/>
            <a:ext cx="8026400" cy="457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Langkilde</a:t>
            </a:r>
            <a:r>
              <a:rPr lang="en-US" sz="1800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(n.d.). </a:t>
            </a:r>
            <a:r>
              <a:rPr lang="en-US" sz="1800" i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SVM classification of sentiment in tweets. 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Kaggle. Retrieved October 16, 2020, from https://www.kaggle.com/langkilde/linear-svm-classification-of-sentiment-in-tweets</a:t>
            </a:r>
          </a:p>
          <a:p>
            <a:pPr marL="457200" marR="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Pozzi</a:t>
            </a:r>
            <a:r>
              <a:rPr lang="en-US" sz="1800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F.A., </a:t>
            </a:r>
            <a:r>
              <a:rPr lang="en-US" sz="1800" dirty="0" err="1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Fersini</a:t>
            </a:r>
            <a:r>
              <a:rPr lang="en-US" sz="1800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E., Messina, E., Lui, B., (2017). </a:t>
            </a:r>
            <a:r>
              <a:rPr lang="en-US" sz="1800" i="1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Sentiment Analysis in Social Networks.</a:t>
            </a:r>
            <a:r>
              <a:rPr lang="en-US" sz="1800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Cambridge. MA: Elsevier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Schneider, C.  (2016, May 25).  The biggest data challenges that you might not even know you have.  </a:t>
            </a:r>
            <a:r>
              <a:rPr lang="en-US" sz="1800" i="1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IBM.</a:t>
            </a:r>
            <a:r>
              <a:rPr lang="en-US" sz="1800" dirty="0">
                <a:solidFill>
                  <a:srgbClr val="3B3838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Retrieved from https://www.ibm.com/blogs/watson/2016/05/biggest-data-challenges-might-not-even-know/</a:t>
            </a: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0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D16FA2-9D1C-44AE-B965-3FEA3F2E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47" y="2388353"/>
            <a:ext cx="4730214" cy="20812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D49A2A-7A58-4941-B6AB-4A9B5B24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COVID-19 Treatments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5AE7-7D17-4550-B7D6-ABE34A89B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1564410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>
                <a:solidFill>
                  <a:schemeClr val="tx2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purpose of this project is to characterize public sentiment regarding therapeutic treatments and possible vaccines by analyzing Twitter activity.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3324E37-C8D6-43DB-B4DD-C8A8DCEE0E58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343137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08EDA0-D5F6-4481-BBA8-966D95EC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40" name="Color">
              <a:extLst>
                <a:ext uri="{FF2B5EF4-FFF2-40B4-BE49-F238E27FC236}">
                  <a16:creationId xmlns:a16="http://schemas.microsoft.com/office/drawing/2014/main" id="{CC23B4B4-906F-45F7-A1BD-F1DBF97EB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Color">
              <a:extLst>
                <a:ext uri="{FF2B5EF4-FFF2-40B4-BE49-F238E27FC236}">
                  <a16:creationId xmlns:a16="http://schemas.microsoft.com/office/drawing/2014/main" id="{4CD72A2D-5584-4CC0-828C-F46BC426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09082E-EC8A-4B6D-A319-B83FBA92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5" r="7978" b="1"/>
          <a:stretch/>
        </p:blipFill>
        <p:spPr bwMode="auto">
          <a:xfrm>
            <a:off x="6803647" y="1065276"/>
            <a:ext cx="4730214" cy="47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1D4DBC-180F-4364-A77A-427818EE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979919B-BEE8-434A-89DF-BE8E28142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9CD2586-0E0D-473F-B583-24719041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BAE38B-57E3-40D2-B225-F815D1C8D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F0F9843-D824-455E-9174-8418FDCE5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6B526B7-0747-48BB-BDD0-E9E358F09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E5E2A43-EBD9-4E2B-8167-6EFCC3646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EE56EB6-9B75-4BB0-A6E5-071CDEFC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D4B940-76AD-461D-B47D-EC9B9A452E4F}"/>
              </a:ext>
            </a:extLst>
          </p:cNvPr>
          <p:cNvSpPr txBox="1"/>
          <p:nvPr/>
        </p:nvSpPr>
        <p:spPr>
          <a:xfrm>
            <a:off x="786384" y="841249"/>
            <a:ext cx="5692953" cy="2594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Unstructured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28C75-5F58-4FD1-A03C-31B9424CA9B7}"/>
              </a:ext>
            </a:extLst>
          </p:cNvPr>
          <p:cNvSpPr txBox="1"/>
          <p:nvPr/>
        </p:nvSpPr>
        <p:spPr>
          <a:xfrm>
            <a:off x="786383" y="3566810"/>
            <a:ext cx="5692953" cy="2651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“It’s estimated that 80% of the world’s data is unstructured, in other words it’s unorganized. Huge volumes of text data is created by social media sites like Twitter.”</a:t>
            </a:r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9C296E7E-90AF-4DFB-A032-629C788A90A7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142077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85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AB02D3-3A9A-4F86-9AD6-9425137D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NLP-Sentiment Analysis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F967DD7E-1FE2-4F68-BEFC-07F6374A2736}"/>
              </a:ext>
            </a:extLst>
          </p:cNvPr>
          <p:cNvSpPr txBox="1">
            <a:spLocks/>
          </p:cNvSpPr>
          <p:nvPr/>
        </p:nvSpPr>
        <p:spPr>
          <a:xfrm>
            <a:off x="6464410" y="841247"/>
            <a:ext cx="4484536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2"/>
                </a:solidFill>
              </a:rPr>
              <a:t>Better understand sentiments around COVID-19 vaccines and therapeutics</a:t>
            </a:r>
          </a:p>
          <a:p>
            <a:r>
              <a:rPr lang="en-US" sz="1800">
                <a:solidFill>
                  <a:schemeClr val="tx2"/>
                </a:solidFill>
              </a:rPr>
              <a:t>Find common words and frequencies</a:t>
            </a:r>
          </a:p>
          <a:p>
            <a:r>
              <a:rPr lang="en-US" sz="1800">
                <a:solidFill>
                  <a:schemeClr val="tx2"/>
                </a:solidFill>
              </a:rPr>
              <a:t>Use ML approaches for classification</a:t>
            </a:r>
          </a:p>
          <a:p>
            <a:r>
              <a:rPr lang="en-US" sz="1800">
                <a:solidFill>
                  <a:schemeClr val="tx2"/>
                </a:solidFill>
              </a:rPr>
              <a:t>Measure the accuracy and precision of the ML models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5ADE9B25-4329-412A-81C7-54869BF2CB41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410255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C08EDA0-D5F6-4481-BBA8-966D95EC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85" name="Color">
              <a:extLst>
                <a:ext uri="{FF2B5EF4-FFF2-40B4-BE49-F238E27FC236}">
                  <a16:creationId xmlns:a16="http://schemas.microsoft.com/office/drawing/2014/main" id="{CC23B4B4-906F-45F7-A1BD-F1DBF97EB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Color">
              <a:extLst>
                <a:ext uri="{FF2B5EF4-FFF2-40B4-BE49-F238E27FC236}">
                  <a16:creationId xmlns:a16="http://schemas.microsoft.com/office/drawing/2014/main" id="{4CD72A2D-5584-4CC0-828C-F46BC426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D1D4DBC-180F-4364-A77A-427818EE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79919B-BEE8-434A-89DF-BE8E28142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9CD2586-0E0D-473F-B583-24719041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0BAE38B-57E3-40D2-B225-F815D1C8D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F9843-D824-455E-9174-8418FDCE5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6B526B7-0747-48BB-BDD0-E9E358F09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E5E2A43-EBD9-4E2B-8167-6EFCC3646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EE56EB6-9B75-4BB0-A6E5-071CDEFC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AB02D3-3A9A-4F86-9AD6-9425137D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943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Preprocessing and Cleaning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3114B-AC48-4189-9C5C-5A3A62CE7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198" y="3566810"/>
            <a:ext cx="5459138" cy="2651110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Remove URLs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Remove handles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Remove special characters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Removing </a:t>
            </a:r>
            <a:r>
              <a:rPr lang="en-US" sz="1800" dirty="0" err="1">
                <a:solidFill>
                  <a:schemeClr val="tx2"/>
                </a:solidFill>
              </a:rPr>
              <a:t>Stopwords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</a:p>
          <a:p>
            <a:r>
              <a:rPr lang="en-US" sz="1800" dirty="0">
                <a:solidFill>
                  <a:schemeClr val="tx2"/>
                </a:solidFill>
              </a:rPr>
              <a:t>Process sentiments</a:t>
            </a:r>
          </a:p>
          <a:p>
            <a:r>
              <a:rPr lang="en-US" sz="1800" dirty="0">
                <a:solidFill>
                  <a:schemeClr val="tx2"/>
                </a:solidFill>
              </a:rPr>
              <a:t>Tokenization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9E12B3D4-1657-489E-AC12-6D1221D73912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69316C-D472-42D6-9607-E97840A3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7" r="2" b="11384"/>
          <a:stretch/>
        </p:blipFill>
        <p:spPr>
          <a:xfrm>
            <a:off x="6844350" y="1544377"/>
            <a:ext cx="4229609" cy="42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2BBDB1-A811-4A94-B034-72085F97A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3FB23A95-33AD-4DE4-895C-417071F3B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9EF3A635-DBD5-4992-A85E-C24680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9E991-2477-4466-8C22-1E36F309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2571593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Word Clouds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277D8E-14BD-4B1C-AA71-531C76A99BF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86383" y="3464418"/>
            <a:ext cx="5074368" cy="271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>
                <a:solidFill>
                  <a:schemeClr val="bg1"/>
                </a:solidFill>
              </a:rPr>
              <a:t>Show a more factual questioning of the vaccines without an emotional reaction with words like experimental, raise questions, safety questions, halted trials, and testing.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3E76-CAF8-4C34-9E21-1E3CC0CCC326}"/>
              </a:ext>
            </a:extLst>
          </p:cNvPr>
          <p:cNvSpPr txBox="1"/>
          <p:nvPr/>
        </p:nvSpPr>
        <p:spPr>
          <a:xfrm>
            <a:off x="8008363" y="3346426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Vaccines Tweet 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8E23C-D06D-4C7F-A88E-84AA04F8D002}"/>
              </a:ext>
            </a:extLst>
          </p:cNvPr>
          <p:cNvSpPr txBox="1"/>
          <p:nvPr/>
        </p:nvSpPr>
        <p:spPr>
          <a:xfrm>
            <a:off x="8008363" y="6252168"/>
            <a:ext cx="259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Therapeutic Tweet Words</a:t>
            </a:r>
          </a:p>
        </p:txBody>
      </p:sp>
      <p:sp>
        <p:nvSpPr>
          <p:cNvPr id="39" name="Footer Placeholder 6">
            <a:extLst>
              <a:ext uri="{FF2B5EF4-FFF2-40B4-BE49-F238E27FC236}">
                <a16:creationId xmlns:a16="http://schemas.microsoft.com/office/drawing/2014/main" id="{48F4853A-74D8-4E60-BEF2-5DA20BCABAA2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32F01-A114-43D4-A82D-4810B53560A0}"/>
              </a:ext>
            </a:extLst>
          </p:cNvPr>
          <p:cNvPicPr/>
          <p:nvPr/>
        </p:nvPicPr>
        <p:blipFill rotWithShape="1">
          <a:blip r:embed="rId2"/>
          <a:srcRect t="1203" r="1" b="3745"/>
          <a:stretch/>
        </p:blipFill>
        <p:spPr>
          <a:xfrm>
            <a:off x="6792172" y="649904"/>
            <a:ext cx="4613443" cy="2762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37AA3-33D5-47DE-B1E1-DB7B5AFB24A3}"/>
              </a:ext>
            </a:extLst>
          </p:cNvPr>
          <p:cNvPicPr/>
          <p:nvPr/>
        </p:nvPicPr>
        <p:blipFill rotWithShape="1">
          <a:blip r:embed="rId3"/>
          <a:srcRect t="1273" r="1" b="4055"/>
          <a:stretch/>
        </p:blipFill>
        <p:spPr>
          <a:xfrm>
            <a:off x="6792172" y="3812005"/>
            <a:ext cx="4613445" cy="24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2BBDB1-A811-4A94-B034-72085F97A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3FB23A95-33AD-4DE4-895C-417071F3B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9EF3A635-DBD5-4992-A85E-C24680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A9E991-2477-4466-8C22-1E36F309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2432701"/>
            <a:ext cx="5074368" cy="98014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Word Frequency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08B697-4153-4BDD-AC5B-5D83AB9B1BD8}"/>
              </a:ext>
            </a:extLst>
          </p:cNvPr>
          <p:cNvSpPr txBox="1"/>
          <p:nvPr/>
        </p:nvSpPr>
        <p:spPr>
          <a:xfrm>
            <a:off x="1083894" y="3516539"/>
            <a:ext cx="372047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“Christmas” ranks 8th for vaccines and 24th for therapeutics.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A0189E-16C9-42F0-ADC8-F90183CD9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1632" y="1197495"/>
            <a:ext cx="1911350" cy="47720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F63A3A-BADF-4123-BB6B-0B1E627D09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50669" y="1197495"/>
            <a:ext cx="2232660" cy="4752975"/>
          </a:xfrm>
          <a:prstGeom prst="rect">
            <a:avLst/>
          </a:prstGeom>
        </p:spPr>
      </p:pic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FFE5758B-387B-41EF-800F-6B0DE1B2B686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285306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16483B2-E4AB-4B9B-8095-EFDF3771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9" name="Color">
              <a:extLst>
                <a:ext uri="{FF2B5EF4-FFF2-40B4-BE49-F238E27FC236}">
                  <a16:creationId xmlns:a16="http://schemas.microsoft.com/office/drawing/2014/main" id="{F6F7DCBC-657D-4A6A-8ECA-E624AA9E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olor">
              <a:extLst>
                <a:ext uri="{FF2B5EF4-FFF2-40B4-BE49-F238E27FC236}">
                  <a16:creationId xmlns:a16="http://schemas.microsoft.com/office/drawing/2014/main" id="{4870CDC1-11AF-44D7-93E6-339AF652F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D5A0DE3-0E66-43D0-8EFD-941D59C7D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0011" y="2184999"/>
            <a:ext cx="3827793" cy="361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B4E46-AB58-4EAE-97FF-D64D19FA7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0785" y="2184999"/>
            <a:ext cx="3827793" cy="3613002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376D3E-6C8D-48AC-96C1-7AC52BB8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3"/>
            <a:ext cx="10760750" cy="15625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Common Words - Histograms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(300 Tweets for Each Group)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Content Placeholder 40">
            <a:extLst>
              <a:ext uri="{FF2B5EF4-FFF2-40B4-BE49-F238E27FC236}">
                <a16:creationId xmlns:a16="http://schemas.microsoft.com/office/drawing/2014/main" id="{94F37B51-8080-43B8-A252-38F1D8495104}"/>
              </a:ext>
            </a:extLst>
          </p:cNvPr>
          <p:cNvSpPr txBox="1">
            <a:spLocks/>
          </p:cNvSpPr>
          <p:nvPr/>
        </p:nvSpPr>
        <p:spPr>
          <a:xfrm>
            <a:off x="6572187" y="2408596"/>
            <a:ext cx="4292379" cy="565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7" name="Footer Placeholder 6">
            <a:extLst>
              <a:ext uri="{FF2B5EF4-FFF2-40B4-BE49-F238E27FC236}">
                <a16:creationId xmlns:a16="http://schemas.microsoft.com/office/drawing/2014/main" id="{EE01E241-0C1C-4542-9569-9810855D1520}"/>
              </a:ext>
            </a:extLst>
          </p:cNvPr>
          <p:cNvSpPr txBox="1">
            <a:spLocks/>
          </p:cNvSpPr>
          <p:nvPr/>
        </p:nvSpPr>
        <p:spPr>
          <a:xfrm>
            <a:off x="-406919" y="6078972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76885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A6C90B-AE2C-4242-8A3E-424CBEE8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Positive/ Negative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68791-5691-4EAA-9B30-8D97E49D43FE}"/>
              </a:ext>
            </a:extLst>
          </p:cNvPr>
          <p:cNvSpPr txBox="1"/>
          <p:nvPr/>
        </p:nvSpPr>
        <p:spPr>
          <a:xfrm>
            <a:off x="786383" y="3528400"/>
            <a:ext cx="4601971" cy="105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Therapeutics scored 6% higher in positive sentiments and 2% less in negative sentiments. 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550E78-1B22-4D59-B564-51188FF3C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204345"/>
              </p:ext>
            </p:extLst>
          </p:nvPr>
        </p:nvGraphicFramePr>
        <p:xfrm>
          <a:off x="6218159" y="1950690"/>
          <a:ext cx="4730216" cy="2955379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393632">
                  <a:extLst>
                    <a:ext uri="{9D8B030D-6E8A-4147-A177-3AD203B41FA5}">
                      <a16:colId xmlns:a16="http://schemas.microsoft.com/office/drawing/2014/main" val="3825624853"/>
                    </a:ext>
                  </a:extLst>
                </a:gridCol>
                <a:gridCol w="1096982">
                  <a:extLst>
                    <a:ext uri="{9D8B030D-6E8A-4147-A177-3AD203B41FA5}">
                      <a16:colId xmlns:a16="http://schemas.microsoft.com/office/drawing/2014/main" val="2597611334"/>
                    </a:ext>
                  </a:extLst>
                </a:gridCol>
                <a:gridCol w="1024376">
                  <a:extLst>
                    <a:ext uri="{9D8B030D-6E8A-4147-A177-3AD203B41FA5}">
                      <a16:colId xmlns:a16="http://schemas.microsoft.com/office/drawing/2014/main" val="1806285099"/>
                    </a:ext>
                  </a:extLst>
                </a:gridCol>
                <a:gridCol w="1215226">
                  <a:extLst>
                    <a:ext uri="{9D8B030D-6E8A-4147-A177-3AD203B41FA5}">
                      <a16:colId xmlns:a16="http://schemas.microsoft.com/office/drawing/2014/main" val="4016666506"/>
                    </a:ext>
                  </a:extLst>
                </a:gridCol>
              </a:tblGrid>
              <a:tr h="4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  <a:endParaRPr lang="en-US" sz="2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Neutral</a:t>
                      </a:r>
                      <a:endParaRPr lang="en-US" sz="2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  <a:endParaRPr lang="en-US" sz="2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3477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Vaccines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102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776463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Therapeutics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144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00080"/>
                  </a:ext>
                </a:extLst>
              </a:tr>
              <a:tr h="43812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19577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  <a:endParaRPr lang="en-US" sz="16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Neutral</a:t>
                      </a:r>
                      <a:endParaRPr lang="en-US" sz="16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  <a:endParaRPr lang="en-US" sz="16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36555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Vaccines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34%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52%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14%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43673"/>
                  </a:ext>
                </a:extLst>
              </a:tr>
              <a:tr h="406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Therapeutics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40%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48%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12%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57" marR="9957" marT="11949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36283"/>
                  </a:ext>
                </a:extLst>
              </a:tr>
            </a:tbl>
          </a:graphicData>
        </a:graphic>
      </p:graphicFrame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78941B45-7FCF-4FFE-97DD-63D9404C69C5}"/>
              </a:ext>
            </a:extLst>
          </p:cNvPr>
          <p:cNvSpPr txBox="1">
            <a:spLocks/>
          </p:cNvSpPr>
          <p:nvPr/>
        </p:nvSpPr>
        <p:spPr>
          <a:xfrm>
            <a:off x="8404572" y="611679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000" dirty="0">
                <a:solidFill>
                  <a:schemeClr val="tx2"/>
                </a:solidFill>
                <a:latin typeface="Calibri" panose="020F0502020204030204"/>
              </a:rPr>
              <a:t>Scott Schirkofsky | Regis University</a:t>
            </a:r>
          </a:p>
        </p:txBody>
      </p:sp>
    </p:spTree>
    <p:extLst>
      <p:ext uri="{BB962C8B-B14F-4D97-AF65-F5344CB8AC3E}">
        <p14:creationId xmlns:p14="http://schemas.microsoft.com/office/powerpoint/2010/main" val="1102448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555</Words>
  <Application>Microsoft Office PowerPoint</Application>
  <PresentationFormat>Widescreen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Symbol</vt:lpstr>
      <vt:lpstr>Office Theme</vt:lpstr>
      <vt:lpstr>NLP Sentiment Analysis</vt:lpstr>
      <vt:lpstr>COVID-19 Treatments on Twitter</vt:lpstr>
      <vt:lpstr>PowerPoint Presentation</vt:lpstr>
      <vt:lpstr>NLP-Sentiment Analysis</vt:lpstr>
      <vt:lpstr>Preprocessing and Cleaning</vt:lpstr>
      <vt:lpstr>Word Clouds</vt:lpstr>
      <vt:lpstr>Word Frequency</vt:lpstr>
      <vt:lpstr>Common Words - Histograms (300 Tweets for Each Group)</vt:lpstr>
      <vt:lpstr>Positive/ Negative Analysis</vt:lpstr>
      <vt:lpstr>Sentiments</vt:lpstr>
      <vt:lpstr>Subjectivity</vt:lpstr>
      <vt:lpstr>Sentiment / Subjectivity</vt:lpstr>
      <vt:lpstr>Unsupervised Machine Learning</vt:lpstr>
      <vt:lpstr>PowerPoint Presentation</vt:lpstr>
      <vt:lpstr>Supervised Machine Learning</vt:lpstr>
      <vt:lpstr>PowerPoint Presentation</vt:lpstr>
      <vt:lpstr>Confusion Matrix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Sentiment Analysis</dc:title>
  <dc:creator>Schirkofsky, Scott A</dc:creator>
  <cp:lastModifiedBy>Schirkofsky, Scott A</cp:lastModifiedBy>
  <cp:revision>19</cp:revision>
  <dcterms:created xsi:type="dcterms:W3CDTF">2020-10-19T04:18:56Z</dcterms:created>
  <dcterms:modified xsi:type="dcterms:W3CDTF">2021-04-07T17:13:37Z</dcterms:modified>
</cp:coreProperties>
</file>